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Futura" charset="1" panose="020B0502020204020303"/>
      <p:regular r:id="rId8"/>
    </p:embeddedFont>
    <p:embeddedFont>
      <p:font typeface="Fry's Baskerville" charset="1" panose="02020602070505020303"/>
      <p:regular r:id="rId9"/>
    </p:embeddedFont>
    <p:embeddedFont>
      <p:font typeface="Feeling Passionate" charset="1" panose="02000500000000000000"/>
      <p:regular r:id="rId10"/>
    </p:embeddedFont>
    <p:embeddedFont>
      <p:font typeface="Reddit Sans 1 Bold" charset="1" panose="00000000000000000000"/>
      <p:regular r:id="rId11"/>
    </p:embeddedFont>
    <p:embeddedFont>
      <p:font typeface="Reddit Sans 1 Bold Italics" charset="1" panose="00000000000000000000"/>
      <p:regular r:id="rId12"/>
    </p:embeddedFont>
    <p:embeddedFont>
      <p:font typeface="Reddit Sans 1" charset="1" panose="00000000000000000000"/>
      <p:regular r:id="rId13"/>
    </p:embeddedFont>
    <p:embeddedFont>
      <p:font typeface="Reddit Sans 2 Medium" charset="1" panose="00000000000000000000"/>
      <p:regular r:id="rId14"/>
    </p:embeddedFont>
    <p:embeddedFont>
      <p:font typeface="Copperplate Gothic Std" charset="1" panose="020E0907020206020404"/>
      <p:regular r:id="rId15"/>
    </p:embeddedFont>
    <p:embeddedFont>
      <p:font typeface="Reddit Sans 2" charset="1" panose="0000000000000000000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font13.fntdata"/><Relationship Id="rId8" Type="http://schemas.openxmlformats.org/officeDocument/2006/relationships/font" Target="fonts/font8.fntdata"/><Relationship Id="rId18" Type="http://schemas.openxmlformats.org/officeDocument/2006/relationships/customXml" Target="../customXml/item2.xml"/><Relationship Id="rId3" Type="http://schemas.openxmlformats.org/officeDocument/2006/relationships/viewProps" Target="viewProps.xml"/><Relationship Id="rId12" Type="http://schemas.openxmlformats.org/officeDocument/2006/relationships/font" Target="fonts/font12.fntdata"/><Relationship Id="rId7" Type="http://schemas.openxmlformats.org/officeDocument/2006/relationships/slide" Target="slides/slide2.xml"/><Relationship Id="rId17" Type="http://schemas.openxmlformats.org/officeDocument/2006/relationships/customXml" Target="../customXml/item1.xml"/><Relationship Id="rId16" Type="http://schemas.openxmlformats.org/officeDocument/2006/relationships/font" Target="fonts/font16.fntdata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font" Target="fonts/font11.fntdata"/><Relationship Id="rId6" Type="http://schemas.openxmlformats.org/officeDocument/2006/relationships/slide" Target="slides/slide1.xml"/><Relationship Id="rId15" Type="http://schemas.openxmlformats.org/officeDocument/2006/relationships/font" Target="fonts/font15.fntdata"/><Relationship Id="rId5" Type="http://schemas.openxmlformats.org/officeDocument/2006/relationships/tableStyles" Target="tableStyles.xml"/><Relationship Id="rId10" Type="http://schemas.openxmlformats.org/officeDocument/2006/relationships/font" Target="fonts/font10.fntdata"/><Relationship Id="rId19" Type="http://schemas.openxmlformats.org/officeDocument/2006/relationships/customXml" Target="../customXml/item3.xml"/><Relationship Id="rId14" Type="http://schemas.openxmlformats.org/officeDocument/2006/relationships/font" Target="fonts/font14.fntdata"/><Relationship Id="rId4" Type="http://schemas.openxmlformats.org/officeDocument/2006/relationships/theme" Target="theme/theme1.xml"/><Relationship Id="rId9" Type="http://schemas.openxmlformats.org/officeDocument/2006/relationships/font" Target="fonts/font9.fntdata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png" Type="http://schemas.openxmlformats.org/officeDocument/2006/relationships/image"/><Relationship Id="rId4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23197" y="7709312"/>
            <a:ext cx="18309326" cy="2577688"/>
            <a:chOff x="0" y="0"/>
            <a:chExt cx="4734851" cy="66659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734851" cy="666598"/>
            </a:xfrm>
            <a:custGeom>
              <a:avLst/>
              <a:gdLst/>
              <a:ahLst/>
              <a:cxnLst/>
              <a:rect r="r" b="b" t="t" l="l"/>
              <a:pathLst>
                <a:path h="666598" w="4734851">
                  <a:moveTo>
                    <a:pt x="0" y="0"/>
                  </a:moveTo>
                  <a:lnTo>
                    <a:pt x="4734851" y="0"/>
                  </a:lnTo>
                  <a:lnTo>
                    <a:pt x="4734851" y="666598"/>
                  </a:lnTo>
                  <a:lnTo>
                    <a:pt x="0" y="666598"/>
                  </a:lnTo>
                  <a:close/>
                </a:path>
              </a:pathLst>
            </a:custGeom>
            <a:solidFill>
              <a:srgbClr val="E1F8FB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734851" cy="67612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52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566484" y="7709312"/>
            <a:ext cx="11104897" cy="920260"/>
            <a:chOff x="0" y="0"/>
            <a:chExt cx="3269386" cy="27093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269386" cy="270933"/>
            </a:xfrm>
            <a:custGeom>
              <a:avLst/>
              <a:gdLst/>
              <a:ahLst/>
              <a:cxnLst/>
              <a:rect r="r" b="b" t="t" l="l"/>
              <a:pathLst>
                <a:path h="270933" w="3269386">
                  <a:moveTo>
                    <a:pt x="0" y="0"/>
                  </a:moveTo>
                  <a:lnTo>
                    <a:pt x="3269386" y="0"/>
                  </a:lnTo>
                  <a:lnTo>
                    <a:pt x="3269386" y="270933"/>
                  </a:lnTo>
                  <a:lnTo>
                    <a:pt x="0" y="270933"/>
                  </a:lnTo>
                  <a:close/>
                </a:path>
              </a:pathLst>
            </a:custGeom>
            <a:solidFill>
              <a:srgbClr val="E1F8FB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3269386" cy="280458"/>
            </a:xfrm>
            <a:prstGeom prst="rect">
              <a:avLst/>
            </a:prstGeom>
          </p:spPr>
          <p:txBody>
            <a:bodyPr anchor="ctr" rtlCol="false" tIns="8890" lIns="8890" bIns="8890" rIns="8890"/>
            <a:lstStyle/>
            <a:p>
              <a:pPr algn="ctr">
                <a:lnSpc>
                  <a:spcPts val="441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-48264" y="2742684"/>
            <a:ext cx="18334393" cy="5426758"/>
          </a:xfrm>
          <a:custGeom>
            <a:avLst/>
            <a:gdLst/>
            <a:ahLst/>
            <a:cxnLst/>
            <a:rect r="r" b="b" t="t" l="l"/>
            <a:pathLst>
              <a:path h="5426758" w="18334393">
                <a:moveTo>
                  <a:pt x="0" y="0"/>
                </a:moveTo>
                <a:lnTo>
                  <a:pt x="18334393" y="0"/>
                </a:lnTo>
                <a:lnTo>
                  <a:pt x="18334393" y="5426758"/>
                </a:lnTo>
                <a:lnTo>
                  <a:pt x="0" y="542675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-18711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-620820" y="817147"/>
            <a:ext cx="19529641" cy="2438578"/>
            <a:chOff x="0" y="0"/>
            <a:chExt cx="26039521" cy="3251437"/>
          </a:xfrm>
        </p:grpSpPr>
        <p:sp>
          <p:nvSpPr>
            <p:cNvPr name="TextBox 10" id="10"/>
            <p:cNvSpPr txBox="true"/>
            <p:nvPr/>
          </p:nvSpPr>
          <p:spPr>
            <a:xfrm rot="0">
              <a:off x="0" y="-609600"/>
              <a:ext cx="26039521" cy="386103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22494"/>
                </a:lnSpc>
                <a:spcBef>
                  <a:spcPct val="0"/>
                </a:spcBef>
              </a:pPr>
              <a:r>
                <a:rPr lang="en-US" sz="16067">
                  <a:solidFill>
                    <a:srgbClr val="000000"/>
                  </a:solidFill>
                  <a:latin typeface="Futura"/>
                  <a:ea typeface="Futura"/>
                  <a:cs typeface="Futura"/>
                  <a:sym typeface="Futura"/>
                </a:rPr>
                <a:t>WHO IS SACRED?</a:t>
              </a:r>
            </a:p>
          </p:txBody>
        </p:sp>
        <p:sp>
          <p:nvSpPr>
            <p:cNvPr name="Freeform 11" id="11"/>
            <p:cNvSpPr/>
            <p:nvPr/>
          </p:nvSpPr>
          <p:spPr>
            <a:xfrm flipH="true" flipV="false" rot="0">
              <a:off x="7012608" y="673136"/>
              <a:ext cx="1694701" cy="1694701"/>
            </a:xfrm>
            <a:custGeom>
              <a:avLst/>
              <a:gdLst/>
              <a:ahLst/>
              <a:cxnLst/>
              <a:rect r="r" b="b" t="t" l="l"/>
              <a:pathLst>
                <a:path h="1694701" w="1694701">
                  <a:moveTo>
                    <a:pt x="1694701" y="0"/>
                  </a:moveTo>
                  <a:lnTo>
                    <a:pt x="0" y="0"/>
                  </a:lnTo>
                  <a:lnTo>
                    <a:pt x="0" y="1694702"/>
                  </a:lnTo>
                  <a:lnTo>
                    <a:pt x="1694701" y="1694702"/>
                  </a:lnTo>
                  <a:lnTo>
                    <a:pt x="1694701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3154387" y="6429201"/>
            <a:ext cx="11979225" cy="1740241"/>
            <a:chOff x="0" y="0"/>
            <a:chExt cx="15972300" cy="2320321"/>
          </a:xfrm>
        </p:grpSpPr>
        <p:sp>
          <p:nvSpPr>
            <p:cNvPr name="TextBox 13" id="13"/>
            <p:cNvSpPr txBox="true"/>
            <p:nvPr/>
          </p:nvSpPr>
          <p:spPr>
            <a:xfrm rot="0">
              <a:off x="0" y="-187187"/>
              <a:ext cx="15972300" cy="25075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5890"/>
                </a:lnSpc>
              </a:pPr>
              <a:r>
                <a:rPr lang="en-US" sz="11350" spc="-227">
                  <a:solidFill>
                    <a:srgbClr val="00175D"/>
                  </a:solidFill>
                  <a:latin typeface="Fry's Baskerville"/>
                  <a:ea typeface="Fry's Baskerville"/>
                  <a:cs typeface="Fry's Baskerville"/>
                  <a:sym typeface="Fry's Baskerville"/>
                </a:rPr>
                <a:t>National    </a:t>
              </a:r>
              <a:r>
                <a:rPr lang="en-US" sz="11350" spc="-227">
                  <a:solidFill>
                    <a:srgbClr val="00175D"/>
                  </a:solidFill>
                  <a:latin typeface="Fry's Baskerville"/>
                  <a:ea typeface="Fry's Baskerville"/>
                  <a:cs typeface="Fry's Baskerville"/>
                  <a:sym typeface="Fry's Baskerville"/>
                </a:rPr>
                <a:t>alk  Life</a:t>
              </a:r>
            </a:p>
          </p:txBody>
        </p:sp>
        <p:sp>
          <p:nvSpPr>
            <p:cNvPr name="TextBox 14" id="14"/>
            <p:cNvSpPr txBox="true"/>
            <p:nvPr/>
          </p:nvSpPr>
          <p:spPr>
            <a:xfrm rot="0">
              <a:off x="7499858" y="-228600"/>
              <a:ext cx="1829134" cy="250750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5890"/>
                </a:lnSpc>
              </a:pPr>
              <a:r>
                <a:rPr lang="en-US" sz="11350" spc="-227">
                  <a:solidFill>
                    <a:srgbClr val="00175D"/>
                  </a:solidFill>
                  <a:latin typeface="Fry's Baskerville"/>
                  <a:ea typeface="Fry's Baskerville"/>
                  <a:cs typeface="Fry's Baskerville"/>
                  <a:sym typeface="Fry's Baskerville"/>
                </a:rPr>
                <a:t>W</a:t>
              </a:r>
            </a:p>
          </p:txBody>
        </p:sp>
        <p:sp>
          <p:nvSpPr>
            <p:cNvPr name="TextBox 15" id="15"/>
            <p:cNvSpPr txBox="true"/>
            <p:nvPr/>
          </p:nvSpPr>
          <p:spPr>
            <a:xfrm rot="0">
              <a:off x="11130469" y="1082304"/>
              <a:ext cx="1629504" cy="72568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674"/>
                </a:lnSpc>
              </a:pPr>
              <a:r>
                <a:rPr lang="en-US" sz="3339">
                  <a:solidFill>
                    <a:srgbClr val="00175D"/>
                  </a:solidFill>
                  <a:latin typeface="Feeling Passionate"/>
                  <a:ea typeface="Feeling Passionate"/>
                  <a:cs typeface="Feeling Passionate"/>
                  <a:sym typeface="Feeling Passionate"/>
                </a:rPr>
                <a:t>for</a:t>
              </a:r>
            </a:p>
          </p:txBody>
        </p:sp>
      </p:grpSp>
      <p:sp>
        <p:nvSpPr>
          <p:cNvPr name="TextBox 16" id="16"/>
          <p:cNvSpPr txBox="true"/>
          <p:nvPr/>
        </p:nvSpPr>
        <p:spPr>
          <a:xfrm rot="0">
            <a:off x="2449049" y="8288581"/>
            <a:ext cx="13389902" cy="9172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7506"/>
              </a:lnSpc>
              <a:spcBef>
                <a:spcPct val="0"/>
              </a:spcBef>
            </a:pPr>
            <a:r>
              <a:rPr lang="en-US" b="true" sz="5362">
                <a:solidFill>
                  <a:srgbClr val="31A7B5"/>
                </a:solidFill>
                <a:latin typeface="Reddit Sans 1 Bold"/>
                <a:ea typeface="Reddit Sans 1 Bold"/>
                <a:cs typeface="Reddit Sans 1 Bold"/>
                <a:sym typeface="Reddit Sans 1 Bold"/>
              </a:rPr>
              <a:t>MAY</a:t>
            </a:r>
            <a:r>
              <a:rPr lang="en-US" b="true" sz="5362">
                <a:solidFill>
                  <a:srgbClr val="31A7B5"/>
                </a:solidFill>
                <a:latin typeface="Reddit Sans 1 Bold"/>
                <a:ea typeface="Reddit Sans 1 Bold"/>
                <a:cs typeface="Reddit Sans 1 Bold"/>
                <a:sym typeface="Reddit Sans 1 Bold"/>
              </a:rPr>
              <a:t> 2, 2026 | </a:t>
            </a:r>
            <a:r>
              <a:rPr lang="en-US" b="true" sz="5362" strike="noStrike" u="none">
                <a:solidFill>
                  <a:srgbClr val="31A7B5"/>
                </a:solidFill>
                <a:latin typeface="Reddit Sans 1 Bold"/>
                <a:ea typeface="Reddit Sans 1 Bold"/>
                <a:cs typeface="Reddit Sans 1 Bold"/>
                <a:sym typeface="Reddit Sans 1 Bold"/>
              </a:rPr>
              <a:t>COMPASSCARE</a:t>
            </a:r>
            <a:r>
              <a:rPr lang="en-US" b="true" sz="5362" strike="noStrike" u="none">
                <a:solidFill>
                  <a:srgbClr val="00175D"/>
                </a:solidFill>
                <a:latin typeface="Reddit Sans 1 Bold"/>
                <a:ea typeface="Reddit Sans 1 Bold"/>
                <a:cs typeface="Reddit Sans 1 Bold"/>
                <a:sym typeface="Reddit Sans 1 Bold"/>
              </a:rPr>
              <a:t>WALK</a:t>
            </a:r>
            <a:r>
              <a:rPr lang="en-US" b="true" sz="5362" strike="noStrike" u="none">
                <a:solidFill>
                  <a:srgbClr val="31A7B5"/>
                </a:solidFill>
                <a:latin typeface="Reddit Sans 1 Bold"/>
                <a:ea typeface="Reddit Sans 1 Bold"/>
                <a:cs typeface="Reddit Sans 1 Bold"/>
                <a:sym typeface="Reddit Sans 1 Bold"/>
              </a:rPr>
              <a:t>.COM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38893" y="3405433"/>
            <a:ext cx="16810214" cy="762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582"/>
              </a:lnSpc>
              <a:spcBef>
                <a:spcPct val="0"/>
              </a:spcBef>
            </a:pPr>
            <a:r>
              <a:rPr lang="en-US" b="true" sz="4701" i="true">
                <a:solidFill>
                  <a:srgbClr val="000000"/>
                </a:solidFill>
                <a:latin typeface="Reddit Sans 1 Bold Italics"/>
                <a:ea typeface="Reddit Sans 1 Bold Italics"/>
                <a:cs typeface="Reddit Sans 1 Bold Italics"/>
                <a:sym typeface="Reddit Sans 1 Bold Italics"/>
              </a:rPr>
              <a:t>...for</a:t>
            </a:r>
            <a:r>
              <a:rPr lang="en-US" b="true" sz="4701" i="true">
                <a:solidFill>
                  <a:srgbClr val="000000"/>
                </a:solidFill>
                <a:latin typeface="Reddit Sans 1 Bold Italics"/>
                <a:ea typeface="Reddit Sans 1 Bold Italics"/>
                <a:cs typeface="Reddit Sans 1 Bold Italics"/>
                <a:sym typeface="Reddit Sans 1 Bold Italics"/>
              </a:rPr>
              <a:t> the kingdom of God belongs to such as these.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044989" y="4515906"/>
            <a:ext cx="2147887" cy="5959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98"/>
              </a:lnSpc>
              <a:spcBef>
                <a:spcPct val="0"/>
              </a:spcBef>
            </a:pPr>
            <a:r>
              <a:rPr lang="en-US" sz="3570">
                <a:solidFill>
                  <a:srgbClr val="000000"/>
                </a:solidFill>
                <a:latin typeface="Reddit Sans 1"/>
                <a:ea typeface="Reddit Sans 1"/>
                <a:cs typeface="Reddit Sans 1"/>
                <a:sym typeface="Reddit Sans 1"/>
              </a:rPr>
              <a:t>Mark 10:14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3712198"/>
            <a:ext cx="18288000" cy="3792708"/>
            <a:chOff x="0" y="0"/>
            <a:chExt cx="4741333" cy="98329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741333" cy="983295"/>
            </a:xfrm>
            <a:custGeom>
              <a:avLst/>
              <a:gdLst/>
              <a:ahLst/>
              <a:cxnLst/>
              <a:rect r="r" b="b" t="t" l="l"/>
              <a:pathLst>
                <a:path h="983295" w="4741333">
                  <a:moveTo>
                    <a:pt x="0" y="0"/>
                  </a:moveTo>
                  <a:lnTo>
                    <a:pt x="4741333" y="0"/>
                  </a:lnTo>
                  <a:lnTo>
                    <a:pt x="4741333" y="983295"/>
                  </a:lnTo>
                  <a:lnTo>
                    <a:pt x="0" y="983295"/>
                  </a:lnTo>
                  <a:close/>
                </a:path>
              </a:pathLst>
            </a:custGeom>
            <a:solidFill>
              <a:srgbClr val="E8F7F8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4741333" cy="100234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65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2966131" y="5143067"/>
            <a:ext cx="4544855" cy="4544855"/>
          </a:xfrm>
          <a:custGeom>
            <a:avLst/>
            <a:gdLst/>
            <a:ahLst/>
            <a:cxnLst/>
            <a:rect r="r" b="b" t="t" l="l"/>
            <a:pathLst>
              <a:path h="4544855" w="4544855">
                <a:moveTo>
                  <a:pt x="0" y="0"/>
                </a:moveTo>
                <a:lnTo>
                  <a:pt x="4544855" y="0"/>
                </a:lnTo>
                <a:lnTo>
                  <a:pt x="4544855" y="4544856"/>
                </a:lnTo>
                <a:lnTo>
                  <a:pt x="0" y="454485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29108" y="8181793"/>
            <a:ext cx="9717643" cy="73861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013"/>
              </a:lnSpc>
              <a:spcBef>
                <a:spcPct val="0"/>
              </a:spcBef>
            </a:pPr>
            <a:r>
              <a:rPr lang="en-US" b="true" sz="4295" spc="-85">
                <a:solidFill>
                  <a:srgbClr val="000000"/>
                </a:solidFill>
                <a:latin typeface="Reddit Sans 2 Medium"/>
                <a:ea typeface="Reddit Sans 2 Medium"/>
                <a:cs typeface="Reddit Sans 2 Medium"/>
                <a:sym typeface="Reddit Sans 2 Medium"/>
              </a:rPr>
              <a:t>Learn how you can join or host a Walk: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906000" y="8730453"/>
            <a:ext cx="9334571" cy="1023008"/>
            <a:chOff x="0" y="0"/>
            <a:chExt cx="12446094" cy="1364011"/>
          </a:xfrm>
        </p:grpSpPr>
        <p:sp>
          <p:nvSpPr>
            <p:cNvPr name="TextBox 8" id="8"/>
            <p:cNvSpPr txBox="true"/>
            <p:nvPr/>
          </p:nvSpPr>
          <p:spPr>
            <a:xfrm rot="0">
              <a:off x="0" y="-237023"/>
              <a:ext cx="5952212" cy="16010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213"/>
                </a:lnSpc>
              </a:pPr>
              <a:r>
                <a:rPr lang="en-US" sz="6581" spc="-454">
                  <a:solidFill>
                    <a:srgbClr val="545454"/>
                  </a:solidFill>
                  <a:latin typeface="Copperplate Gothic Std"/>
                  <a:ea typeface="Copperplate Gothic Std"/>
                  <a:cs typeface="Copperplate Gothic Std"/>
                  <a:sym typeface="Copperplate Gothic Std"/>
                </a:rPr>
                <a:t>CompassC</a:t>
              </a:r>
            </a:p>
          </p:txBody>
        </p:sp>
        <p:sp>
          <p:nvSpPr>
            <p:cNvPr name="TextBox 9" id="9"/>
            <p:cNvSpPr txBox="true"/>
            <p:nvPr/>
          </p:nvSpPr>
          <p:spPr>
            <a:xfrm rot="0">
              <a:off x="6186739" y="-266700"/>
              <a:ext cx="1420665" cy="16010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213"/>
                </a:lnSpc>
              </a:pPr>
              <a:r>
                <a:rPr lang="en-US" sz="6581" spc="-454">
                  <a:solidFill>
                    <a:srgbClr val="545454"/>
                  </a:solidFill>
                  <a:latin typeface="Copperplate Gothic Std"/>
                  <a:ea typeface="Copperplate Gothic Std"/>
                  <a:cs typeface="Copperplate Gothic Std"/>
                  <a:sym typeface="Copperplate Gothic Std"/>
                </a:rPr>
                <a:t>re</a:t>
              </a:r>
            </a:p>
          </p:txBody>
        </p:sp>
        <p:sp>
          <p:nvSpPr>
            <p:cNvPr name="Freeform 10" id="10"/>
            <p:cNvSpPr/>
            <p:nvPr/>
          </p:nvSpPr>
          <p:spPr>
            <a:xfrm flipH="false" flipV="false" rot="0">
              <a:off x="5491316" y="316387"/>
              <a:ext cx="825593" cy="701560"/>
            </a:xfrm>
            <a:custGeom>
              <a:avLst/>
              <a:gdLst/>
              <a:ahLst/>
              <a:cxnLst/>
              <a:rect r="r" b="b" t="t" l="l"/>
              <a:pathLst>
                <a:path h="701560" w="825593">
                  <a:moveTo>
                    <a:pt x="0" y="0"/>
                  </a:moveTo>
                  <a:lnTo>
                    <a:pt x="825593" y="0"/>
                  </a:lnTo>
                  <a:lnTo>
                    <a:pt x="825593" y="701560"/>
                  </a:lnTo>
                  <a:lnTo>
                    <a:pt x="0" y="70156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TextBox 11" id="11"/>
            <p:cNvSpPr txBox="true"/>
            <p:nvPr/>
          </p:nvSpPr>
          <p:spPr>
            <a:xfrm rot="0">
              <a:off x="8377962" y="-257175"/>
              <a:ext cx="4068132" cy="158830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81"/>
                </a:lnSpc>
              </a:pPr>
              <a:r>
                <a:rPr lang="en-US" sz="6558" spc="-452">
                  <a:solidFill>
                    <a:srgbClr val="31A7B5"/>
                  </a:solidFill>
                  <a:latin typeface="Copperplate Gothic Std"/>
                  <a:ea typeface="Copperplate Gothic Std"/>
                  <a:cs typeface="Copperplate Gothic Std"/>
                  <a:sym typeface="Copperplate Gothic Std"/>
                </a:rPr>
                <a:t>alk.com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7430652" y="-257175"/>
              <a:ext cx="1173560" cy="158830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81"/>
                </a:lnSpc>
              </a:pPr>
              <a:r>
                <a:rPr lang="en-US" sz="6558" spc="-452">
                  <a:solidFill>
                    <a:srgbClr val="31A7B5"/>
                  </a:solidFill>
                  <a:latin typeface="Copperplate Gothic Std"/>
                  <a:ea typeface="Copperplate Gothic Std"/>
                  <a:cs typeface="Copperplate Gothic Std"/>
                  <a:sym typeface="Copperplate Gothic Std"/>
                </a:rPr>
                <a:t>W</a:t>
              </a: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6509936" y="403287"/>
            <a:ext cx="5158660" cy="1119332"/>
          </a:xfrm>
          <a:custGeom>
            <a:avLst/>
            <a:gdLst/>
            <a:ahLst/>
            <a:cxnLst/>
            <a:rect r="r" b="b" t="t" l="l"/>
            <a:pathLst>
              <a:path h="1119332" w="5158660">
                <a:moveTo>
                  <a:pt x="0" y="0"/>
                </a:moveTo>
                <a:lnTo>
                  <a:pt x="5158660" y="0"/>
                </a:lnTo>
                <a:lnTo>
                  <a:pt x="5158660" y="1119332"/>
                </a:lnTo>
                <a:lnTo>
                  <a:pt x="0" y="111933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grpSp>
        <p:nvGrpSpPr>
          <p:cNvPr name="Group 14" id="14"/>
          <p:cNvGrpSpPr/>
          <p:nvPr/>
        </p:nvGrpSpPr>
        <p:grpSpPr>
          <a:xfrm rot="0">
            <a:off x="2926962" y="1137902"/>
            <a:ext cx="12434076" cy="1373629"/>
            <a:chOff x="0" y="0"/>
            <a:chExt cx="16578768" cy="1831505"/>
          </a:xfrm>
        </p:grpSpPr>
        <p:sp>
          <p:nvSpPr>
            <p:cNvPr name="TextBox 15" id="15"/>
            <p:cNvSpPr txBox="true"/>
            <p:nvPr/>
          </p:nvSpPr>
          <p:spPr>
            <a:xfrm rot="0">
              <a:off x="0" y="-180629"/>
              <a:ext cx="10280131" cy="200953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682"/>
                </a:lnSpc>
              </a:pPr>
              <a:r>
                <a:rPr lang="en-US" sz="9058" spc="9">
                  <a:solidFill>
                    <a:srgbClr val="002152"/>
                  </a:solidFill>
                  <a:latin typeface="Fry's Baskerville"/>
                  <a:ea typeface="Fry's Baskerville"/>
                  <a:cs typeface="Fry's Baskerville"/>
                  <a:sym typeface="Fry's Baskerville"/>
                </a:rPr>
                <a:t>2026 National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11473636" y="-180975"/>
              <a:ext cx="5105132" cy="201236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677"/>
                </a:lnSpc>
              </a:pPr>
              <a:r>
                <a:rPr lang="en-US" sz="9055" spc="-181">
                  <a:solidFill>
                    <a:srgbClr val="00A7B7"/>
                  </a:solidFill>
                  <a:latin typeface="Fry's Baskerville"/>
                  <a:ea typeface="Fry's Baskerville"/>
                  <a:cs typeface="Fry's Baskerville"/>
                  <a:sym typeface="Fry's Baskerville"/>
                </a:rPr>
                <a:t>alk  Life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10090057" y="-180860"/>
              <a:ext cx="1526776" cy="201236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677"/>
                </a:lnSpc>
              </a:pPr>
              <a:r>
                <a:rPr lang="en-US" sz="9055" spc="-181">
                  <a:solidFill>
                    <a:srgbClr val="00A7B7"/>
                  </a:solidFill>
                  <a:latin typeface="Fry's Baskerville"/>
                  <a:ea typeface="Fry's Baskerville"/>
                  <a:cs typeface="Fry's Baskerville"/>
                  <a:sym typeface="Fry's Baskerville"/>
                </a:rPr>
                <a:t>W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13054839" y="753346"/>
              <a:ext cx="1360145" cy="59743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729"/>
                </a:lnSpc>
              </a:pPr>
              <a:r>
                <a:rPr lang="en-US" sz="2663">
                  <a:solidFill>
                    <a:srgbClr val="002152"/>
                  </a:solidFill>
                  <a:latin typeface="Feeling Passionate"/>
                  <a:ea typeface="Feeling Passionate"/>
                  <a:cs typeface="Feeling Passionate"/>
                  <a:sym typeface="Feeling Passionate"/>
                </a:rPr>
                <a:t>for</a:t>
              </a:r>
            </a:p>
          </p:txBody>
        </p:sp>
      </p:grpSp>
      <p:sp>
        <p:nvSpPr>
          <p:cNvPr name="TextBox 19" id="19"/>
          <p:cNvSpPr txBox="true"/>
          <p:nvPr/>
        </p:nvSpPr>
        <p:spPr>
          <a:xfrm rot="0">
            <a:off x="935561" y="5691981"/>
            <a:ext cx="12030570" cy="13292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3" indent="-431802" lvl="1">
              <a:lnSpc>
                <a:spcPts val="5600"/>
              </a:lnSpc>
              <a:buFont typeface="Arial"/>
              <a:buChar char="•"/>
            </a:pPr>
            <a:r>
              <a:rPr lang="en-US" sz="4000" spc="-80">
                <a:solidFill>
                  <a:srgbClr val="000000"/>
                </a:solidFill>
                <a:latin typeface="Reddit Sans 2"/>
                <a:ea typeface="Reddit Sans 2"/>
                <a:cs typeface="Reddit Sans 2"/>
                <a:sym typeface="Reddit Sans 2"/>
              </a:rPr>
              <a:t>Save 1,320 women and babies from abortion in New York’s frontline medical mission.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35561" y="2406756"/>
            <a:ext cx="16307411" cy="9409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7911"/>
              </a:lnSpc>
              <a:spcBef>
                <a:spcPct val="0"/>
              </a:spcBef>
            </a:pPr>
            <a:r>
              <a:rPr lang="en-US" b="true" sz="5650" spc="-113" strike="noStrike" u="none">
                <a:solidFill>
                  <a:srgbClr val="545454"/>
                </a:solidFill>
                <a:latin typeface="Reddit Sans 2 Medium"/>
                <a:ea typeface="Reddit Sans 2 Medium"/>
                <a:cs typeface="Reddit Sans 2 Medium"/>
                <a:sym typeface="Reddit Sans 2 Medium"/>
              </a:rPr>
              <a:t>SATURDAY, MAY 2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35561" y="4113295"/>
            <a:ext cx="16307411" cy="13292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603" indent="-431802" lvl="1">
              <a:lnSpc>
                <a:spcPts val="5600"/>
              </a:lnSpc>
              <a:buFont typeface="Arial"/>
              <a:buChar char="•"/>
            </a:pPr>
            <a:r>
              <a:rPr lang="en-US" sz="4000" spc="-80">
                <a:solidFill>
                  <a:srgbClr val="000000"/>
                </a:solidFill>
                <a:latin typeface="Reddit Sans 2"/>
                <a:ea typeface="Reddit Sans 2"/>
                <a:cs typeface="Reddit Sans 2"/>
                <a:sym typeface="Reddit Sans 2"/>
              </a:rPr>
              <a:t>Ed</a:t>
            </a:r>
            <a:r>
              <a:rPr lang="en-US" sz="4000" spc="-80">
                <a:solidFill>
                  <a:srgbClr val="000000"/>
                </a:solidFill>
                <a:latin typeface="Reddit Sans 2"/>
                <a:ea typeface="Reddit Sans 2"/>
                <a:cs typeface="Reddit Sans 2"/>
                <a:sym typeface="Reddit Sans 2"/>
              </a:rPr>
              <a:t>ucate your community about the sacredness of each person, both mom and baby.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DD7347D23F9B429064AFAFFCA1A2AD" ma:contentTypeVersion="13" ma:contentTypeDescription="Create a new document." ma:contentTypeScope="" ma:versionID="d81dfb2e0137edaf44c962e0c611edb3">
  <xsd:schema xmlns:xsd="http://www.w3.org/2001/XMLSchema" xmlns:xs="http://www.w3.org/2001/XMLSchema" xmlns:p="http://schemas.microsoft.com/office/2006/metadata/properties" xmlns:ns2="8731e596-0420-4529-be1f-ea86e734207d" xmlns:ns3="2c1d8a88-cbd5-4032-a4f7-9eab58bb7247" targetNamespace="http://schemas.microsoft.com/office/2006/metadata/properties" ma:root="true" ma:fieldsID="d85effc81c5ce0fed2cfd89af562bac8" ns2:_="" ns3:_="">
    <xsd:import namespace="8731e596-0420-4529-be1f-ea86e734207d"/>
    <xsd:import namespace="2c1d8a88-cbd5-4032-a4f7-9eab58bb72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31e596-0420-4529-be1f-ea86e73420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5fb6b97-180b-4cb1-89db-ad02a01f9d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1d8a88-cbd5-4032-a4f7-9eab58bb724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d3b298c-f649-4061-93eb-3c0b71c168d2}" ma:internalName="TaxCatchAll" ma:showField="CatchAllData" ma:web="2c1d8a88-cbd5-4032-a4f7-9eab58bb72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31e596-0420-4529-be1f-ea86e734207d">
      <Terms xmlns="http://schemas.microsoft.com/office/infopath/2007/PartnerControls"/>
    </lcf76f155ced4ddcb4097134ff3c332f>
    <TaxCatchAll xmlns="2c1d8a88-cbd5-4032-a4f7-9eab58bb7247" xsi:nil="true"/>
  </documentManagement>
</p:properties>
</file>

<file path=customXml/itemProps1.xml><?xml version="1.0" encoding="utf-8"?>
<ds:datastoreItem xmlns:ds="http://schemas.openxmlformats.org/officeDocument/2006/customXml" ds:itemID="{89B4D273-00B9-423C-8590-077E633A2A97}"/>
</file>

<file path=customXml/itemProps2.xml><?xml version="1.0" encoding="utf-8"?>
<ds:datastoreItem xmlns:ds="http://schemas.openxmlformats.org/officeDocument/2006/customXml" ds:itemID="{A6660F30-58BB-4DC5-92E2-8EAC9E7CD488}"/>
</file>

<file path=customXml/itemProps3.xml><?xml version="1.0" encoding="utf-8"?>
<ds:datastoreItem xmlns:ds="http://schemas.openxmlformats.org/officeDocument/2006/customXml" ds:itemID="{9A38C06A-98C9-445E-949B-8BD36FA7B67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WFL PowerPoint Slides</dc:title>
  <cp:revision>1</cp:revision>
  <dcterms:created xsi:type="dcterms:W3CDTF">2006-08-16T00:00:00Z</dcterms:created>
  <dcterms:modified xsi:type="dcterms:W3CDTF">2011-08-01T06:04:30Z</dcterms:modified>
  <dc:identifier>DAHC8nS2O80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0x010100F2DD7347D23F9B429064AFAFFCA1A2AD</vt:lpwstr>
  </property>
</Properties>
</file>